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8" r:id="rId3"/>
    <p:sldId id="286" r:id="rId4"/>
    <p:sldId id="260" r:id="rId5"/>
    <p:sldId id="280" r:id="rId6"/>
    <p:sldId id="290" r:id="rId7"/>
    <p:sldId id="288" r:id="rId8"/>
    <p:sldId id="264" r:id="rId9"/>
    <p:sldId id="292" r:id="rId10"/>
    <p:sldId id="293" r:id="rId11"/>
    <p:sldId id="295" r:id="rId12"/>
    <p:sldId id="294" r:id="rId13"/>
    <p:sldId id="273" r:id="rId14"/>
    <p:sldId id="277" r:id="rId15"/>
    <p:sldId id="276" r:id="rId16"/>
    <p:sldId id="275" r:id="rId17"/>
    <p:sldId id="274" r:id="rId18"/>
    <p:sldId id="282" r:id="rId19"/>
    <p:sldId id="278" r:id="rId20"/>
    <p:sldId id="296" r:id="rId21"/>
    <p:sldId id="285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00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56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36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92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30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64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43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64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07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21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93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5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9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04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1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BBB5-BF24-4254-B31D-0E3381BEEC8E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7F9EA9-4BE2-49B8-854B-1742006432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8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53" y="44624"/>
            <a:ext cx="5439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Ленинградское областное государственное автономное учреждение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«Кировский комплексный центр социального обслуживания населения»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96752"/>
            <a:ext cx="2208308" cy="1653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4624"/>
            <a:ext cx="2480943" cy="1653962"/>
          </a:xfrm>
          <a:prstGeom prst="rect">
            <a:avLst/>
          </a:prstGeom>
        </p:spPr>
      </p:pic>
      <p:sp>
        <p:nvSpPr>
          <p:cNvPr id="5" name="Подзаголовок 6"/>
          <p:cNvSpPr txBox="1">
            <a:spLocks/>
          </p:cNvSpPr>
          <p:nvPr/>
        </p:nvSpPr>
        <p:spPr>
          <a:xfrm>
            <a:off x="251520" y="2720105"/>
            <a:ext cx="7143576" cy="1260629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ОБРАЗОВАТЕЛЬНАЯ  ПРОГРАММА ДОШКОЛЬНОГО  ОБРАЗОВАНИЯ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260648"/>
            <a:ext cx="6696744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Целевые ориентиры на этапе завершения программы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семи годам ребенок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ребенка развита крупная и мелкая моторика. Он подвижен, вынослив, владеет основными произвольными движениями, может контролировать свои движения и управлять ими;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проявляет любознательность, задает вопросы взрослым и сверстникам, интересуется причинно–следственными связями, пытается самостоятельно придумывать объяснения явлениям природы и поступкам людей. Склонен наблюдать, экспериментировать, строить смысловую картину окружающей реальности, обладает начальными знаниями о себе, о природном и социальном мире, в котором он живет.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 Способен к принятию собственных решений, опираясь на свои знания и умения в различных видах деятельности.</a:t>
            </a:r>
          </a:p>
          <a:p>
            <a:pPr marL="0" indent="0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Программы обеспечивает развитие личности, мотивации и способностей детей в различных видах детской деятельности: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4970513" cy="3880773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узыкальной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Изобразительной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Конструировании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Самообслуживании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Восприятии художественной литературы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вигательной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8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3" cy="1320800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Программа обеспечивает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содержание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психолого-педагогической работы с детьми по образовательным областям: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689598" y="1626023"/>
            <a:ext cx="3888432" cy="720080"/>
            <a:chOff x="72014" y="257514"/>
            <a:chExt cx="3647950" cy="346531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>
              <a:off x="72014" y="257514"/>
              <a:ext cx="3647950" cy="346531"/>
            </a:xfrm>
            <a:prstGeom prst="round2SameRect">
              <a:avLst>
                <a:gd name="adj1" fmla="val 16670"/>
                <a:gd name="adj2" fmla="val 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88933" y="274433"/>
              <a:ext cx="3614112" cy="3296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Социально-коммуникативное развитие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688626" y="2658281"/>
            <a:ext cx="3888432" cy="720080"/>
            <a:chOff x="72014" y="257514"/>
            <a:chExt cx="3647950" cy="346531"/>
          </a:xfrm>
          <a:scene3d>
            <a:camera prst="orthographicFront"/>
            <a:lightRig rig="flat" dir="t"/>
          </a:scene3d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>
              <a:off x="72014" y="257514"/>
              <a:ext cx="3647950" cy="346531"/>
            </a:xfrm>
            <a:prstGeom prst="round2SameRect">
              <a:avLst>
                <a:gd name="adj1" fmla="val 16670"/>
                <a:gd name="adj2" fmla="val 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88933" y="274433"/>
              <a:ext cx="3614112" cy="3296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Познавательное развитие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06660" y="3732882"/>
            <a:ext cx="4279355" cy="722312"/>
            <a:chOff x="72014" y="257514"/>
            <a:chExt cx="4014696" cy="347605"/>
          </a:xfrm>
          <a:scene3d>
            <a:camera prst="orthographicFront"/>
            <a:lightRig rig="flat" dir="t"/>
          </a:scene3d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72014" y="257514"/>
              <a:ext cx="3647950" cy="346531"/>
            </a:xfrm>
            <a:prstGeom prst="round2SameRect">
              <a:avLst>
                <a:gd name="adj1" fmla="val 16670"/>
                <a:gd name="adj2" fmla="val 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472598" y="275507"/>
              <a:ext cx="3614112" cy="3296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Речевое развитие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706660" y="4847104"/>
            <a:ext cx="3888432" cy="720080"/>
            <a:chOff x="72014" y="257514"/>
            <a:chExt cx="3647950" cy="346531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>
              <a:off x="72014" y="257514"/>
              <a:ext cx="3647950" cy="346531"/>
            </a:xfrm>
            <a:prstGeom prst="round2SameRect">
              <a:avLst>
                <a:gd name="adj1" fmla="val 16670"/>
                <a:gd name="adj2" fmla="val 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88933" y="274433"/>
              <a:ext cx="3614112" cy="3296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Художественно-эстетическое развитие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670591" y="5866180"/>
            <a:ext cx="3888432" cy="720080"/>
            <a:chOff x="72014" y="257514"/>
            <a:chExt cx="3647950" cy="346531"/>
          </a:xfrm>
          <a:scene3d>
            <a:camera prst="orthographicFront"/>
            <a:lightRig rig="flat" dir="t"/>
          </a:scene3d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>
              <a:off x="72014" y="257514"/>
              <a:ext cx="3647950" cy="346531"/>
            </a:xfrm>
            <a:prstGeom prst="round2SameRect">
              <a:avLst>
                <a:gd name="adj1" fmla="val 16670"/>
                <a:gd name="adj2" fmla="val 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88933" y="274433"/>
              <a:ext cx="3614112" cy="3296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Физическое развитие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6491064" cy="586551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«Социально-коммуникативное развитие» 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Позитивная социализация детей дошкольного возраста, приобщение детей к социокультурным нормам, традициям семьи, общества и государства</a:t>
            </a: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-Становление самостоятельности, целенаправленности и саморегуляции собственных действий.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уважительного отношения и чувства принадлежности к своей семье и сообществу детей и взрослых в организации.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позитивных установок к различным видам труда и творчества.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основ безопасности в быту, социуме, природе.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-Развитие общения и взаимодействия ребёнка со взрослыми и сверстниками.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-Развитие социального и эмоционального интеллекта, эмоциональной отзывчивости, сопереживания.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готовности к совместной деятельности со сверстниками.</a:t>
            </a:r>
          </a:p>
          <a:p>
            <a:pPr marL="0" indent="0" algn="ctr">
              <a:buNone/>
            </a:pPr>
            <a:endParaRPr lang="ru-RU" sz="7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6480720" cy="61206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интересов и познавательных способностей детей, которые можно подразделить на сенсорные, интеллектуально – познавательные и интеллектуально – творческие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-Развитие интересов детей, любознательности и познавательной мотивации.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познавательных действий, становление сознания.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-Развитие воображения и творческой активности.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первичных представлений о себе, других людях, объектах окружающего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природы, многообразии стран и народов мира.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первичных представлений о планете Земля как общем доме людей, об особенностях её природы, многообразии стран и народов.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6624736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«Речевое развитие»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устной речи и навыков речевого общения с окружающими на основе владения литературным языком своего народа.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речью как средством общения. 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-Обогащение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активного словаря. </a:t>
            </a:r>
            <a:endParaRPr lang="ru-RU" sz="17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связной,  грамматически правильной диалогической </a:t>
            </a:r>
            <a:b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монологической речи. </a:t>
            </a:r>
            <a:endParaRPr lang="ru-RU" sz="17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речевого творчества. </a:t>
            </a:r>
            <a:endParaRPr lang="ru-RU" sz="17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звуковой и интонационной культуры речи, фонематического слуха. </a:t>
            </a:r>
            <a:endParaRPr lang="ru-RU" sz="17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книжной культурой, детской литературой, развитие понимания на слух текстов различных жанров детской литературы. </a:t>
            </a:r>
            <a:endParaRPr lang="ru-RU" sz="17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звуковой аналитико-синтетической активности</a:t>
            </a:r>
            <a:b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предпосылки обучения грамоте. </a:t>
            </a:r>
            <a:endParaRPr lang="ru-RU" sz="17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6048672" cy="504056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endParaRPr lang="ru-RU" sz="5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 развитие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художественных способностей детей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предпосылок ценностно-смыслового восприятия и понимания произведений искусства (словесного, музыкального, изобразительного), мира природы. 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Становление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эстетического отношения к окружающему миру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Восприятие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музыки, художественной литературы, фольклора. 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Формирование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элементарных представлений о видах искусства. 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Стимулирование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сопереживания персонажам художественных произведений. 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Реализация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самостоятельной творческой деятельности детей (изобразительной, конструктивно-модельной, музыкальной и др.). 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1520" y="188640"/>
            <a:ext cx="6912768" cy="579350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endParaRPr lang="ru-RU" sz="9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гармоничное физическое развитие дошкольника и формирование начальных представлений о здоровом образе жизни.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-Приобретение опыта в видах деятельности,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рук;</a:t>
            </a:r>
            <a:endParaRPr lang="ru-RU" sz="6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-Приобретение двигательного опыта в правильном, не наносящем ущерба организму,  выполнении основных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движений;</a:t>
            </a:r>
            <a:endParaRPr lang="ru-RU" sz="6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-Приобретение опыта двигательной деятельности детей, связанной с выполнением упражнений, направленных на развитие таких физических качеств, как координация и гибкость;</a:t>
            </a:r>
            <a:endParaRPr lang="ru-RU" sz="6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-Становление целенаправленности и саморегуляции в двигательной сфере.</a:t>
            </a:r>
            <a:endParaRPr lang="ru-RU" sz="6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-Овладение подвижными играми с правилами;</a:t>
            </a:r>
            <a:endParaRPr lang="ru-RU" sz="6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-Разностороннее гармоничное развитие ребёнка (не только физическое, но и умственное, нравственное, эстетическое, трудовое)</a:t>
            </a:r>
            <a:endParaRPr lang="ru-RU" sz="6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-Охрана жизни и укрепление здоровья, обеспечение нормального функционирования всех органов и систем организма;</a:t>
            </a:r>
            <a:endParaRPr lang="ru-RU" sz="6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работоспособности и закаливание;</a:t>
            </a:r>
            <a:endParaRPr lang="ru-RU" sz="6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-Овладение ребёнком элементарными знаниями о своём организме, роли физических упражнений в его жизни, способах укрепления собственного здоровья;</a:t>
            </a:r>
            <a:endParaRPr lang="ru-RU" sz="6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-Становление ценностей здорового образа жизни, овладение его элементарными нормами и правилами.</a:t>
            </a:r>
            <a:endParaRPr lang="ru-RU" sz="6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816" y="620688"/>
            <a:ext cx="6588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Программы, формируемая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образовательного процесса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88840"/>
            <a:ext cx="604867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«Основы безопасности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детей</a:t>
            </a:r>
          </a:p>
          <a:p>
            <a:pPr marL="274320" lvl="0" indent="-27432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дошкольного возраста» </a:t>
            </a:r>
          </a:p>
          <a:p>
            <a:pPr marL="274320" lvl="0" indent="-27432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Р.Б.Стеркина, Н.Н.Авдеева,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О.Л.Князева</a:t>
            </a:r>
          </a:p>
          <a:p>
            <a:pPr marL="274320" lvl="0" indent="-274320" algn="ctr">
              <a:spcBef>
                <a:spcPts val="580"/>
              </a:spcBef>
              <a:buClr>
                <a:srgbClr val="D34817"/>
              </a:buClr>
              <a:buSzPct val="85000"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у ребенка навыков адекватного поведения в различных неожиданных ситуациях, самостоятельности и ответственности за свое поведение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4" r="32086"/>
          <a:stretch/>
        </p:blipFill>
        <p:spPr bwMode="auto">
          <a:xfrm>
            <a:off x="2627784" y="4736227"/>
            <a:ext cx="1417414" cy="207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5760640" cy="45365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Коррекционно – развивающая   работа</a:t>
            </a:r>
          </a:p>
          <a:p>
            <a:pPr marL="0" indent="0" algn="ctr">
              <a:buNone/>
            </a:pPr>
            <a:endParaRPr lang="ru-RU" sz="9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коррекционной работы: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коррекции недостатков в физическом и (или) психическом развитии различных категорий детей с ограниченными возможностями здоровья и оказание им помощи в освоении общеобразовательной программы.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коррекционной работы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и реализация образовательного маршрута в соответствии с особыми образовательными потребностями ребенка;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-преодоление затруднений в освоении общеобразовательной программы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коррекционно - развивающей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Диагностическая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работа.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 - развивающая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работа.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Консультативная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работа.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 – просветительская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работа.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0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404664"/>
            <a:ext cx="6552728" cy="60486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Нормативно-правовой базой для разработки программы является:</a:t>
            </a:r>
            <a:endParaRPr lang="ru-RU" sz="9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endParaRPr lang="ru-RU" sz="64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ru-RU" sz="6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</a:t>
            </a:r>
          </a:p>
          <a:p>
            <a:pPr marL="0" lvl="0" algn="just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  <a:tabLst>
                <a:tab pos="180340" algn="l"/>
              </a:tabLst>
            </a:pPr>
            <a:r>
              <a:rPr lang="ru-RU" sz="6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ФГОС дошкольного образования (приказ № 1155 Минобрнауки РФ от 17.10.13 г, действует с 01.01.2014 г)</a:t>
            </a:r>
            <a:endParaRPr lang="ru-RU" sz="64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ru-RU" sz="6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Примерная общеобразовательная программа дошкольного образования «От рождения до школы» под редакцией Н.Е. Вераксы, Т.С. Комаровой, М.А. Васильевой, разработанная в соответствии с ФГОС.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tabLst>
                <a:tab pos="180340" algn="l"/>
              </a:tabLst>
            </a:pP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Примерная общеобразовательная программа дошкольного образования </a:t>
            </a: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(одобрена решением Федерального учебно-методического объединения по общему образованию, протокол от 20 мая 2015 года «2\15</a:t>
            </a:r>
            <a:r>
              <a:rPr lang="ru-RU" sz="6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64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ru-RU" sz="6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Устав ЛОГАУ «Кировский КЦСОН»</a:t>
            </a:r>
            <a:endParaRPr lang="ru-RU" sz="64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ru-RU" sz="6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Санитарно-эпидемиологические требования к устройству, содержанию и организации режима работы дошкольных образовательных организаций» (Утверждены постановлением Главного государственного санитарного врача Российской Федерации  от 15 мая 2013 года №26  «Об утверждении САНПИН» 2.4.3049-13)</a:t>
            </a:r>
            <a:endParaRPr lang="ru-RU" sz="64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ru-RU" sz="6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образования». Приказ Минобразования и науки РФ от 30.08. 2013 г. № 1014.</a:t>
            </a:r>
          </a:p>
          <a:p>
            <a:endParaRPr lang="ru-RU" sz="3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347713" cy="5760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96752"/>
            <a:ext cx="5330553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в семье максимально комфортных условий для личностного роста и развития ребёнка, возрождению семейного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1.Формирование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 – педагогических знаний родителей;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Приобщение родителей к участию в жизни ЛОГАУ «Кировский КЦСОН»;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Оказание помощи семьям воспитанников в развитии, воспитании и обучении детей;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Оказание социально – психологической помощи родителям в осознании собственных семейных и социально – средовых ресурсов, способствующих преодолению внутрисемейных проблем и проблем взаимоотношений с ребёнком;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Формирование родительской ответственности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8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062710"/>
              </p:ext>
            </p:extLst>
          </p:nvPr>
        </p:nvGraphicFramePr>
        <p:xfrm>
          <a:off x="251520" y="749788"/>
          <a:ext cx="8504238" cy="59244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98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06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56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взаимодействия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взаимодействия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82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семьи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76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родителей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встреч с родителями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консультации, беседы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сайта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ЛОГАУ «Кировский КЦСОН»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родительских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уголков в учреждении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открытых дверей,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выставки детских достижений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8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 родителей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родителями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консультации</a:t>
                      </a: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70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родителей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Семинары-практикумы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Круглые столы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364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праздники,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досуги, занятия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Выставки, конкурсы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Соревнования, экскурсии в выходной день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66" marR="6176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755576" y="188640"/>
            <a:ext cx="6347713" cy="576064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0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Образовательная программа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39552" y="984078"/>
            <a:ext cx="6120680" cy="590417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разностороннее развитие детей в возрасте от 3 до 7 лет с учетом их возрастных и индивидуальных особенностей по основным направлениям: физическому, социально-коммуникативному, познавательному,  речевому,   художественно-эстетическому.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создание условий развития дошкольников, открывающих возможности для позитивной социализации ребёнка, его всестороннего личностного развития, развития инициативы и творческих способностей на основе сотрудничества со взрослыми и сверстниками в соответствующих дошкольному возрасту видам деятельности. Программа включает обязательную часть и часть, формируемую участниками образовательных отношений. Обе части являются взаимодополняющими и необходимыми с точки зрения реализации требований Федерального государственного образовательного стандарта дошкольного образования (далее – ФГОС ДО).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комбинированной разновозрастной группе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группы 5 детей.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6945"/>
            <a:ext cx="4752528" cy="5894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программы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6984776" cy="6192688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позитивной социализации и всестороннего развития ребенка дошкольного возраста в адекватных его возрасту детских видах деятельности с учетом возрастных, индивидуальных психологических и физиологических особенностей,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дошкольника.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1.Охрана и укрепление физического и психического здоровья детей, в том числе их эмоционального благополучия.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2.Обеспечение равных возможностей для полноценного развития каждого ребенка в период дошкольного детства независимо от пола, нации, языка, социального статуса, психофизиологических и других особенностей.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5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5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поведения.</a:t>
            </a:r>
            <a:endParaRPr lang="ru-RU" sz="5600" dirty="0" smtClean="0">
              <a:solidFill>
                <a:schemeClr val="tx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</a:t>
            </a:r>
            <a:r>
              <a:rPr lang="ru-RU" sz="5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</a:t>
            </a:r>
            <a:r>
              <a:rPr lang="ru-RU" sz="56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5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Способствовать благоприятной адаптации дошкольников в центре, установлению положительных отношений с воспитателем и детьми в группе.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ru-RU" sz="5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.Оказание консультативной и методической помощи родителям (Законным представителям) по вопросам воспитания, обучения и развития детей.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3" y="1412776"/>
            <a:ext cx="64087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1.  </a:t>
            </a: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Поддержка разнообразия детства.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  Сохранение уникальности и самоценности дошкольного детства как важного этапа в общем развитии человека.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3.  Полноценное проживание ребёнком этапов детст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ва, </a:t>
            </a: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обогащения детского развития.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4.  Индивидуализация дошкольного образования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5. Содействие и сотрудничество детей и взрослых, признание ребенка полноценным участником образовательных отношений.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6.  Поддержка инициативы детей в различных видах деятельности.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7.  Взаимодействие с семьей.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8. Приобщение детей к социокультурным нормам, традициям семьи, общества и государства.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9. Формирование познавательных интересов и познавательных действий ребенка в различных видах деятельности.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10. Возрастная адекватность (соответствия условий, требований, методов возрасту и особенностям развития).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11. Учёт этнокультурной ситуации развития детей.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12. Комплексно – тематический принцип построения образовательного процесса.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1" y="404664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и подходы к формированию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4538465" cy="7311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оснащение программы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5256584" cy="3880773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санитарно-эпидемиологическим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и нормативам.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правилам пожарной безопасности.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и воспитания в соответствии с возрастом и индивидуальными особенностями развития детей.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Учебно-методический комплект, оборудование, оснащение 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Оснащенность помещений развивающей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средой.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9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5618585" cy="7311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3 разделов: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56322" y="1333695"/>
            <a:ext cx="3647950" cy="346531"/>
            <a:chOff x="72014" y="257514"/>
            <a:chExt cx="3647950" cy="346531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>
              <a:off x="72014" y="257514"/>
              <a:ext cx="3647950" cy="346531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C0504D">
                <a:hueOff val="0"/>
                <a:satOff val="0"/>
                <a:lumOff val="0"/>
                <a:alphaOff val="0"/>
                <a:tint val="95000"/>
              </a:srgbClr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plastic">
              <a:bevelT w="120900" h="88900"/>
              <a:bevelB w="88900" h="31750" prst="angle"/>
            </a:sp3d>
          </p:spPr>
        </p:sp>
        <p:sp>
          <p:nvSpPr>
            <p:cNvPr id="16" name="TextBox 15"/>
            <p:cNvSpPr txBox="1"/>
            <p:nvPr/>
          </p:nvSpPr>
          <p:spPr>
            <a:xfrm>
              <a:off x="88933" y="274433"/>
              <a:ext cx="3614112" cy="3296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Целевой раздел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71760" y="164586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 ее цели и задачи, принципы и подходы к формированию Программы, планируемые результаты ее освоения в виде целевых ориентиров.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44094" y="4509878"/>
            <a:ext cx="3672406" cy="402005"/>
            <a:chOff x="71998" y="3335324"/>
            <a:chExt cx="3672406" cy="402005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>
              <a:off x="71998" y="3335324"/>
              <a:ext cx="3672406" cy="402005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C0504D">
                <a:hueOff val="3121013"/>
                <a:satOff val="-3893"/>
                <a:lumOff val="915"/>
                <a:alphaOff val="0"/>
                <a:tint val="95000"/>
              </a:srgbClr>
            </a:solidFill>
            <a:ln w="9525" cap="flat" cmpd="sng" algn="ctr">
              <a:solidFill>
                <a:srgbClr val="C0504D">
                  <a:hueOff val="3121013"/>
                  <a:satOff val="-3893"/>
                  <a:lumOff val="915"/>
                  <a:alphaOff val="0"/>
                </a:srgbClr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plastic">
              <a:bevelT w="120900" h="88900"/>
              <a:bevelB w="88900" h="31750" prst="angle"/>
            </a:sp3d>
          </p:spPr>
        </p:sp>
        <p:sp>
          <p:nvSpPr>
            <p:cNvPr id="24" name="TextBox 23"/>
            <p:cNvSpPr txBox="1"/>
            <p:nvPr/>
          </p:nvSpPr>
          <p:spPr>
            <a:xfrm>
              <a:off x="91626" y="3354952"/>
              <a:ext cx="3633150" cy="3823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Организационный раздел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71760" y="2997543"/>
            <a:ext cx="7565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описание образовательной деятельности в соответствии с направлениями развития ребенка в пяти образовательных областях: социально-коммуникативной, познавательной, речевой, художественно-эстетической, физической. 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определяет примерное содержание образовательных областей с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возрастных и индивидуальных особенностей детей в различных видах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0050" y="4936551"/>
            <a:ext cx="7183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систему условий реализации образовательной деятельности, необходимых для достижения целей Программы.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314000" y="5802617"/>
            <a:ext cx="3744404" cy="454522"/>
            <a:chOff x="72003" y="4392488"/>
            <a:chExt cx="3744404" cy="454522"/>
          </a:xfrm>
          <a:scene3d>
            <a:camera prst="orthographicFront"/>
            <a:lightRig rig="flat" dir="t"/>
          </a:scene3d>
        </p:grpSpPr>
        <p:sp>
          <p:nvSpPr>
            <p:cNvPr id="28" name="Прямоугольник с двумя скругленными соседними углами 27"/>
            <p:cNvSpPr/>
            <p:nvPr/>
          </p:nvSpPr>
          <p:spPr>
            <a:xfrm>
              <a:off x="72003" y="4392488"/>
              <a:ext cx="3744404" cy="454522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C0504D">
                <a:hueOff val="4681519"/>
                <a:satOff val="-5839"/>
                <a:lumOff val="1373"/>
                <a:alphaOff val="0"/>
                <a:tint val="95000"/>
              </a:srgbClr>
            </a:solidFill>
            <a:ln w="9525" cap="flat" cmpd="sng" algn="ctr">
              <a:solidFill>
                <a:srgbClr val="C0504D">
                  <a:hueOff val="4681519"/>
                  <a:satOff val="-5839"/>
                  <a:lumOff val="1373"/>
                  <a:alphaOff val="0"/>
                </a:srgbClr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plastic">
              <a:bevelT w="120900" h="88900"/>
              <a:bevelB w="88900" h="31750" prst="angle"/>
            </a:sp3d>
          </p:spPr>
        </p:sp>
        <p:sp>
          <p:nvSpPr>
            <p:cNvPr id="29" name="TextBox 28"/>
            <p:cNvSpPr txBox="1"/>
            <p:nvPr/>
          </p:nvSpPr>
          <p:spPr>
            <a:xfrm>
              <a:off x="94195" y="4414680"/>
              <a:ext cx="3700020" cy="4323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Дополнительный раздел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65462" y="2588655"/>
            <a:ext cx="3600386" cy="371762"/>
            <a:chOff x="71998" y="1539937"/>
            <a:chExt cx="3600386" cy="371762"/>
          </a:xfrm>
          <a:solidFill>
            <a:schemeClr val="accent1"/>
          </a:solidFill>
          <a:scene3d>
            <a:camera prst="orthographicFront"/>
            <a:lightRig rig="flat" dir="t"/>
          </a:scene3d>
        </p:grpSpPr>
        <p:sp>
          <p:nvSpPr>
            <p:cNvPr id="31" name="Прямоугольник с двумя скругленными соседними углами 30"/>
            <p:cNvSpPr/>
            <p:nvPr/>
          </p:nvSpPr>
          <p:spPr>
            <a:xfrm>
              <a:off x="71998" y="1539937"/>
              <a:ext cx="3600386" cy="371762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plastic">
              <a:bevelT w="120900" h="88900"/>
              <a:bevelB w="88900" h="31750" prst="angle"/>
            </a:sp3d>
          </p:spPr>
        </p:sp>
        <p:sp>
          <p:nvSpPr>
            <p:cNvPr id="32" name="TextBox 31"/>
            <p:cNvSpPr txBox="1"/>
            <p:nvPr/>
          </p:nvSpPr>
          <p:spPr>
            <a:xfrm>
              <a:off x="90149" y="1558088"/>
              <a:ext cx="3564084" cy="353611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Содержательный раздел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1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260648"/>
            <a:ext cx="7272808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Целевые ориентиры в раннем возрасте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трем годам ребенок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окружающими предметами, активно действует с ними, исследует их свойства, экспериментирует. 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Проявляет настойчивость в достижении результата своих действий; </a:t>
            </a:r>
          </a:p>
          <a:p>
            <a:pPr marL="0" indent="0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общению и воспринимает смыслы в различных ситуациях общения со взрослыми, активно подражает им в движениях и действиях, умеет действовать согласованно; </a:t>
            </a:r>
          </a:p>
          <a:p>
            <a:pPr marL="0" indent="0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 и пассивной речью: понимает речь взрослых, может обращаться с вопросами и просьбами, знает названия окружающих предметов и игрушек;</a:t>
            </a:r>
          </a:p>
          <a:p>
            <a:pPr marL="0" indent="0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сверстникам; наблюдает за их действиями и подражает им.  Взаимодействие с ровесниками окрашено яркими эмоциями; </a:t>
            </a:r>
          </a:p>
          <a:p>
            <a:pPr marL="0" indent="0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короткой игре воспроизводит действия взрослого, впервые осуществляя игровые замещения;</a:t>
            </a:r>
          </a:p>
          <a:p>
            <a:pPr marL="0" indent="0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в бытовых и игровых действиях. Владеет простейшими навыками самообслуживания; </a:t>
            </a:r>
          </a:p>
          <a:p>
            <a:pPr marL="0" indent="0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стихи, песни, короткие сказки, рассматривать картинки, двигаться под музыку. Проявляет живой эмоциональный отклик на эстетические впечатления. Охотно включается в продуктивные виды деятельности (изобразительную деятельность, конструирование и др.);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двигается – ходит, бегает в разных направлениях, стремится осваивать различные виды движения (подпрыгивание, лазанье, перешагивание и пр.).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44624"/>
            <a:ext cx="6696744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Целевые ориентиры на этапе завершения программы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семи годам ребенок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овладевает основными культурными способами деятельности, проявляет инициативу и самостоятельность в игре, общении, конструировании и других видах детской активности. Способен выбирать себе род занятий, участников по совместной деятельности;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положительно относится к миру, другим людям и самому себе, обладает чувством собственного достоинства.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обладает воображением, которое реализуется в разных видах деятельности и прежде всего в игре. Ребенок владеет разными формами и видами игры, различает условную и реальную ситуации, следует игровым правилам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достаточно хорошо владеет устной речью, может высказывать свои мысли и желания,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</TotalTime>
  <Words>2116</Words>
  <Application>Microsoft Office PowerPoint</Application>
  <PresentationFormat>Экран (4:3)</PresentationFormat>
  <Paragraphs>222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Презентация PowerPoint</vt:lpstr>
      <vt:lpstr>Презентация PowerPoint</vt:lpstr>
      <vt:lpstr>Презентация PowerPoint</vt:lpstr>
      <vt:lpstr>Цели и задачи программы</vt:lpstr>
      <vt:lpstr>Презентация PowerPoint</vt:lpstr>
      <vt:lpstr>Материально-техническое оснащение программы</vt:lpstr>
      <vt:lpstr>Структура программы  Программа состоит из 3 разделов:</vt:lpstr>
      <vt:lpstr>Презентация PowerPoint</vt:lpstr>
      <vt:lpstr>Презентация PowerPoint</vt:lpstr>
      <vt:lpstr>Презентация PowerPoint</vt:lpstr>
      <vt:lpstr>Содержание Программы обеспечивает развитие личности, мотивации и способностей детей в различных видах детской деятельности: </vt:lpstr>
      <vt:lpstr>Программа обеспечивает содержание  психолого-педагогической работы с детьми по образовательным областям: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семьями воспитанников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Надена</dc:creator>
  <cp:lastModifiedBy>Моя работа</cp:lastModifiedBy>
  <cp:revision>52</cp:revision>
  <dcterms:created xsi:type="dcterms:W3CDTF">2019-04-25T18:53:55Z</dcterms:created>
  <dcterms:modified xsi:type="dcterms:W3CDTF">2019-10-18T08:16:51Z</dcterms:modified>
</cp:coreProperties>
</file>