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58" r:id="rId3"/>
    <p:sldId id="265" r:id="rId4"/>
    <p:sldId id="266" r:id="rId5"/>
    <p:sldId id="267" r:id="rId6"/>
    <p:sldId id="268" r:id="rId7"/>
    <p:sldId id="269" r:id="rId8"/>
    <p:sldId id="270" r:id="rId9"/>
    <p:sldId id="27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D294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476672"/>
            <a:ext cx="6172200" cy="18943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kern="0" cap="none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Ленинградское областное государственное </a:t>
            </a:r>
            <a:br>
              <a:rPr lang="ru-RU" sz="2400" kern="0" cap="none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kern="0" cap="none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учреждение</a:t>
            </a:r>
            <a:br>
              <a:rPr lang="ru-RU" sz="2400" kern="0" cap="none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kern="0" cap="none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«Кировский комплексный центр </a:t>
            </a:r>
            <a:br>
              <a:rPr lang="ru-RU" sz="2400" kern="0" cap="none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kern="0" cap="none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обслуживания населения»</a:t>
            </a:r>
            <a:r>
              <a:rPr lang="ru-RU" sz="1800" b="0" kern="0" cap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/>
            </a:r>
            <a:br>
              <a:rPr lang="ru-RU" sz="1800" b="0" kern="0" cap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115616" y="2492896"/>
            <a:ext cx="8915399" cy="40618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Дополнительная</a:t>
            </a:r>
          </a:p>
          <a:p>
            <a:pPr marL="27432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общеразвивающая программа</a:t>
            </a:r>
          </a:p>
          <a:p>
            <a:pPr marL="27432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социально–педагогической направленности</a:t>
            </a:r>
          </a:p>
          <a:p>
            <a:pPr marL="27432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«Гармония»</a:t>
            </a:r>
          </a:p>
          <a:p>
            <a:pPr marL="27432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Font typeface="Wingdings 3" charset="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rgbClr val="4F271C">
                  <a:shade val="30000"/>
                  <a:satMod val="15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1112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7920880" cy="6529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cap="all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общеразвивающая программа </a:t>
            </a:r>
            <a:br>
              <a:rPr lang="ru-RU" sz="3200" b="1" cap="all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cap="all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«Гармония»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71600" y="1916832"/>
            <a:ext cx="7056784" cy="4248472"/>
          </a:xfrm>
        </p:spPr>
        <p:txBody>
          <a:bodyPr/>
          <a:lstStyle/>
          <a:p>
            <a:pPr marL="82550" lvl="0" indent="0" eaLnBrk="0" fontAlgn="base" hangingPunct="0"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 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социально–педагогическая. </a:t>
            </a:r>
          </a:p>
          <a:p>
            <a:pPr marL="82550" lvl="0" indent="0" eaLnBrk="0" fontAlgn="base" hangingPunct="0"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освоения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 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общекультурный.</a:t>
            </a:r>
          </a:p>
          <a:p>
            <a:pPr marL="82550" lvl="0" indent="0" eaLnBrk="0" fontAlgn="base" hangingPunct="0"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детей–участников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несовершеннолетние от 3до 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лет.</a:t>
            </a:r>
          </a:p>
          <a:p>
            <a:pPr marL="82550" lvl="0" indent="0" eaLnBrk="0" fontAlgn="base" hangingPunct="0"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дошкольников – 4 –5 человек. </a:t>
            </a:r>
          </a:p>
          <a:p>
            <a:pPr marL="82550" lvl="0" indent="0" eaLnBrk="0" fontAlgn="base" hangingPunct="0"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школьников – 8–10 человек.</a:t>
            </a:r>
          </a:p>
          <a:p>
            <a:pPr marL="82550" lvl="0" indent="0" eaLnBrk="0" fontAlgn="base" hangingPunct="0"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обучения: 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очная.</a:t>
            </a:r>
          </a:p>
          <a:p>
            <a:pPr marL="82550" lvl="0" indent="0" eaLnBrk="0" fontAlgn="base" hangingPunct="0"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 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месяца.</a:t>
            </a:r>
            <a:endParaRPr lang="ru-RU" alt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7451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7200" y="321162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Нормативно-правовой базой для разработки программы </a:t>
            </a: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являются</a:t>
            </a: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/>
              <a:ea typeface="+mj-ea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83568" y="1412776"/>
            <a:ext cx="7848872" cy="49685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38086"/>
              </a:buClr>
              <a:buSzPct val="85000"/>
              <a:buFont typeface="Brush Script MT" pitchFamily="66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</a:rPr>
              <a:t>1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</a:rPr>
              <a:t>. Закон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</a:rPr>
              <a:t>РФ от 29.12.2012 N 273-ФЗ «Об образовании в Российской   Федерации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</a:rPr>
              <a:t>».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38086"/>
              </a:buClr>
              <a:buSzPct val="85000"/>
              <a:buFont typeface="Brush Script MT" pitchFamily="66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</a:rPr>
              <a:t>2. Конвенция ООН о правах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</a:rPr>
              <a:t>ребенка.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38086"/>
              </a:buClr>
              <a:buSzPct val="85000"/>
              <a:buFont typeface="Brush Script MT" pitchFamily="66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</a:rPr>
              <a:t>3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</a:rPr>
              <a:t>. Концепция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</a:rPr>
              <a:t>развития дополнительного образования детей (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</a:rPr>
              <a:t>утвержденная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</a:rPr>
              <a:t>распоряжением Правительства Российской Федерации от 04 сентября 2014 года №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</a:rPr>
              <a:t>1726-рг.)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0"/>
              </a:spcAft>
              <a:buClr>
                <a:srgbClr val="438086"/>
              </a:buClr>
              <a:buSzPct val="85000"/>
              <a:buFont typeface="Brush Script MT" pitchFamily="66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5. Приказ  Министерства образования и науки Российской Федерации</a:t>
            </a:r>
            <a:r>
              <a:rPr kumimoji="0" lang="ru-RU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(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Минобрнауки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 России) от 29 августа 2013 г. № 1008 г. Москва «Об   утверждении Порядка организации и осуществления образовательной деятельности по дополнительным общеобразовательным программам».</a:t>
            </a:r>
            <a:endParaRPr kumimoji="0" lang="ru-RU" sz="10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/>
              <a:ea typeface="Times New Roman"/>
              <a:cs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0"/>
              </a:spcAft>
              <a:buClr>
                <a:srgbClr val="438086"/>
              </a:buClr>
              <a:buSzPct val="85000"/>
              <a:buFont typeface="Brush Script MT" pitchFamily="66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6. Письмо  Минобразования России № 06-1844 от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11.12.2006 г. «Примерные</a:t>
            </a:r>
            <a:r>
              <a:rPr kumimoji="0" lang="ru-RU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требования к программам дополнительного образования детей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».</a:t>
            </a:r>
            <a:endParaRPr kumimoji="0" lang="ru-RU" sz="10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/>
              <a:ea typeface="Times New Roman"/>
              <a:cs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38086"/>
              </a:buClr>
              <a:buSzPct val="85000"/>
              <a:buFont typeface="Brush Script MT" pitchFamily="66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7. Закон Ленинградской области от 24 февраля 2014 года № 6-оз «Об образовании в Ленинградской области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». 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38086"/>
              </a:buClr>
              <a:buSzPct val="85000"/>
              <a:buFont typeface="Brush Script MT" pitchFamily="66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8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. Письмо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Комитета общего и профессионального образования Ленинградской области № 19-1932/14-0-0 от 09 апреля 2014 года «О соблюдении законодательства Российской Федерации в сфере образования  при реализации дополнительных общеобразовательных программ».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38086"/>
              </a:buClr>
              <a:buSzPct val="85000"/>
              <a:buFont typeface="Brush Script MT" pitchFamily="66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9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. Санитарно-эпидемиологические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требования к устройству,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содержанию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и организации режима работы организаций для детей-сирот и детей, оставшихся без попечения родителей (СанПиН 2.4.3259-15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).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38086"/>
              </a:buClr>
              <a:buSzPct val="85000"/>
              <a:buFont typeface="Brush Script MT" pitchFamily="66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10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. Устав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и нормативные документы ЛОГАУ «Кировский КЦСОН».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5877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390050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Оказание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социально-психологической помощи несовершеннолетним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«группы риска» и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несовершеннолетним,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испытывающим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трудности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социальной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адаптации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264844" y="548680"/>
            <a:ext cx="8911687" cy="890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 программы: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098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467600" cy="4873752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Поиск средств и способов устранения негативных факторов; составление индивидуальной программы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учетом индивидуальных и возрастных особенностей несовершеннолетнего.</a:t>
            </a:r>
            <a:endParaRPr lang="ru-RU" sz="1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условий, способствующих благоприятному развитию адаптивной личности, социализации и поддержке психического здоровья несовершеннолетнего.</a:t>
            </a:r>
            <a:endParaRPr lang="ru-RU" sz="1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Помощь в преодолении кризисных ситуаций, коррекции нарушений детско-родительских отношений, разрешении личностных проблем несовершеннолетнего в семье.</a:t>
            </a:r>
            <a:endParaRPr lang="ru-RU" sz="1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семьей для минимизации последствий психотравмирующих ситуаций.</a:t>
            </a:r>
            <a:endParaRPr lang="ru-RU" sz="1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57612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467600" cy="634082"/>
          </a:xfrm>
        </p:spPr>
        <p:txBody>
          <a:bodyPr/>
          <a:lstStyle/>
          <a:p>
            <a:pPr algn="ctr"/>
            <a:r>
              <a:rPr lang="ru-RU" sz="2800" b="1" cap="all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виды занятий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547664" y="1484784"/>
            <a:ext cx="6131024" cy="48737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Формы организации деятельности несовершеннолетних: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рупповая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индивидуальная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Виды проведения занятий: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б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еседа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диагностика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т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ренинг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д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еловая игра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т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естирование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гра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упражнение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3751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853" y="980728"/>
            <a:ext cx="7467600" cy="864096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Виды предоставляемых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социально-психологических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услуг:</a:t>
            </a:r>
            <a:r>
              <a:rPr lang="ru-RU" sz="27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88853" y="1988840"/>
            <a:ext cx="7467600" cy="4709120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Психодиагностика 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обследование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личности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Социально-психологический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патронаж с законными представителями и членами семьи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несовершеннолетнего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Социально-психологическое консультирование, в том числе по вопросам внутрисемейных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Психологическая коррекция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Оказание экстренной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психологической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помощи и поддержки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17230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968" y="548680"/>
            <a:ext cx="7467600" cy="778098"/>
          </a:xfrm>
        </p:spPr>
        <p:txBody>
          <a:bodyPr>
            <a:noAutofit/>
          </a:bodyPr>
          <a:lstStyle/>
          <a:p>
            <a:pPr algn="ctr"/>
            <a:r>
              <a:rPr lang="ru-RU" sz="2800" b="1" cap="all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</a:t>
            </a:r>
            <a:br>
              <a:rPr lang="ru-RU" sz="2800" b="1" cap="all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all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программы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работы психолога с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несовершеннолетним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Рост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позитивных изменений в поведении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ребенка,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его взаимоотношениях с семьей и окружающими людьми.</a:t>
            </a:r>
            <a:endParaRPr lang="ru-RU" sz="1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Динамическое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нравственной направленности в структуре личности несовершеннолетнего.</a:t>
            </a:r>
            <a:endParaRPr lang="ru-RU" sz="1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Стабилизация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эмоциональной и волевой сферы в структуре психофизиологических протеканий.</a:t>
            </a:r>
            <a:endParaRPr lang="ru-RU" sz="1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Положительные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сфере детско-родительских, внутрисемейных отношений.</a:t>
            </a:r>
            <a:endParaRPr lang="ru-RU" sz="1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Динамическое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конструктивных и коммуникативных качеств несовершеннолетнего.</a:t>
            </a:r>
            <a:endParaRPr lang="ru-RU" sz="1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Уменьшение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факторов риска, приводящих к безнадзорности, правонарушениям.</a:t>
            </a:r>
            <a:endParaRPr lang="ru-RU" sz="18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1440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1772816"/>
            <a:ext cx="6172200" cy="2880320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</a:p>
          <a:p>
            <a:pPr algn="ctr"/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endParaRPr lang="ru-RU" sz="6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78886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278</TotalTime>
  <Words>472</Words>
  <Application>Microsoft Office PowerPoint</Application>
  <PresentationFormat>Экран (4:3)</PresentationFormat>
  <Paragraphs>61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Ленинградское областное государственное  автономное учреждение  «Кировский комплексный центр  социального обслуживания населения» </vt:lpstr>
      <vt:lpstr>Дополнительная общеразвивающая программа  «Гармония»</vt:lpstr>
      <vt:lpstr>Слайд 3</vt:lpstr>
      <vt:lpstr>Слайд 4</vt:lpstr>
      <vt:lpstr>ЗАДАЧИ ПРОГРАММЫ:</vt:lpstr>
      <vt:lpstr>Формы и виды занятий</vt:lpstr>
      <vt:lpstr> Виды предоставляемых социально-психологических услуг: </vt:lpstr>
      <vt:lpstr>Планируемые результаты  освоения программы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Дополнительная образовательная общеразвивающая программа «Дарим добро».</dc:title>
  <dc:creator>User</dc:creator>
  <cp:lastModifiedBy>User</cp:lastModifiedBy>
  <cp:revision>31</cp:revision>
  <dcterms:created xsi:type="dcterms:W3CDTF">2017-01-09T16:57:19Z</dcterms:created>
  <dcterms:modified xsi:type="dcterms:W3CDTF">2019-10-22T07:04:22Z</dcterms:modified>
</cp:coreProperties>
</file>