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9" r:id="rId3"/>
    <p:sldId id="260" r:id="rId4"/>
    <p:sldId id="261" r:id="rId5"/>
    <p:sldId id="262" r:id="rId6"/>
    <p:sldId id="269" r:id="rId7"/>
    <p:sldId id="268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B8D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21.10.2019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21.10.2019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21.10.2019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21.10.2019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21.10.2019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B8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pPr/>
              <a:t>21.10.2019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53129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Ленинградское областное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 государственное автономное 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учреждение 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«Кировский комплексный центр социального обслуживания населения»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2348880"/>
            <a:ext cx="6196405" cy="338437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+mj-lt"/>
              </a:rPr>
              <a:t>Дополнительная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C00000"/>
                </a:solidFill>
                <a:latin typeface="+mj-lt"/>
              </a:rPr>
              <a:t>о</a:t>
            </a:r>
            <a:r>
              <a:rPr lang="ru-RU" sz="3200" b="1" dirty="0" smtClean="0">
                <a:solidFill>
                  <a:srgbClr val="C00000"/>
                </a:solidFill>
                <a:latin typeface="+mj-lt"/>
              </a:rPr>
              <a:t>бщеразвивающая программа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C00000"/>
                </a:solidFill>
                <a:latin typeface="+mj-lt"/>
              </a:rPr>
              <a:t>х</a:t>
            </a:r>
            <a:r>
              <a:rPr lang="ru-RU" sz="3200" b="1" dirty="0" smtClean="0">
                <a:solidFill>
                  <a:srgbClr val="C00000"/>
                </a:solidFill>
                <a:latin typeface="+mj-lt"/>
              </a:rPr>
              <a:t>удожественной направленности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+mj-lt"/>
              </a:rPr>
              <a:t>«Умелые ручки»</a:t>
            </a:r>
            <a:endParaRPr lang="ru-RU" sz="3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8201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764704"/>
            <a:ext cx="6965245" cy="120248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Содержание </a:t>
            </a:r>
            <a:r>
              <a:rPr lang="ru-RU" dirty="0" smtClean="0">
                <a:solidFill>
                  <a:srgbClr val="C00000"/>
                </a:solidFill>
              </a:rPr>
              <a:t>программы: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7744" y="1556792"/>
            <a:ext cx="5053175" cy="4166277"/>
          </a:xfrm>
        </p:spPr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Шитье мягкой игрушки» </a:t>
            </a:r>
            <a:endParaRPr lang="ru-RU" sz="29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«Выжигание по ткани (гильоширование</a:t>
            </a: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)»</a:t>
            </a:r>
          </a:p>
          <a:p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«Выжигание по дереву» </a:t>
            </a: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«Вышивание» </a:t>
            </a:r>
            <a:endParaRPr lang="ru-RU" sz="29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«Бисероплетение»</a:t>
            </a:r>
          </a:p>
          <a:p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«Цветы </a:t>
            </a: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из ткани, лент, тесьмы, ниток» </a:t>
            </a:r>
            <a:endParaRPr lang="ru-RU" sz="29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«Квиллинг» </a:t>
            </a:r>
            <a:endParaRPr lang="ru-RU" sz="29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«Чудесная </a:t>
            </a: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мастерская-оригами» </a:t>
            </a:r>
            <a:endParaRPr lang="ru-RU" sz="29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«Рисование витражей» </a:t>
            </a:r>
            <a:endParaRPr lang="ru-RU" sz="29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«Поделки из природного материала» </a:t>
            </a:r>
            <a:endParaRPr lang="ru-RU" sz="29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«Макраме» </a:t>
            </a:r>
            <a:endParaRPr lang="ru-RU" sz="29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«Работа с пайетками» </a:t>
            </a:r>
            <a:endParaRPr lang="ru-RU" sz="29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6119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Планируемые результаты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9442" y="1844824"/>
            <a:ext cx="6196405" cy="3603812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ru-RU" sz="1800" dirty="0">
              <a:latin typeface="Calibri"/>
              <a:ea typeface="Times New Roman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результате освоения программы  несовершеннолетние будут способны: </a:t>
            </a:r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роявлять творческие способности;</a:t>
            </a:r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ктивное участвовать 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выставках, </a:t>
            </a: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конкурсах;</a:t>
            </a:r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роявлять интерес 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творческому </a:t>
            </a: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труду;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нтересно организовать свое свободное время;</a:t>
            </a:r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проявлять усидчивость, аккуратность, </a:t>
            </a: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самостоятельность;</a:t>
            </a:r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уметь 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работать в </a:t>
            </a: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группе, коллективе;</a:t>
            </a:r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роявлять </a:t>
            </a: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вежливое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доброжелательное, уважительное отношение к </a:t>
            </a: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окружающим.</a:t>
            </a:r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26837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433961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СПАСИБО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ЗА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ВНИМАНИЕ!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2814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980728"/>
            <a:ext cx="6965245" cy="811218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2700" b="1" dirty="0" smtClean="0">
                <a:solidFill>
                  <a:srgbClr val="C00000"/>
                </a:solidFill>
                <a:ea typeface="+mn-ea"/>
                <a:cs typeface="+mn-cs"/>
              </a:rPr>
              <a:t>Дополнительная общеразвивающая программа «Умелые </a:t>
            </a:r>
            <a:r>
              <a:rPr lang="ru-RU" sz="2700" b="1" dirty="0">
                <a:solidFill>
                  <a:srgbClr val="C00000"/>
                </a:solidFill>
                <a:ea typeface="+mn-ea"/>
                <a:cs typeface="+mn-cs"/>
              </a:rPr>
              <a:t>ручки»</a:t>
            </a:r>
            <a:r>
              <a:rPr lang="ru-RU" sz="3200" b="1" dirty="0">
                <a:solidFill>
                  <a:srgbClr val="C00000"/>
                </a:solidFill>
                <a:ea typeface="+mn-ea"/>
                <a:cs typeface="+mn-cs"/>
              </a:rPr>
              <a:t/>
            </a:r>
            <a:br>
              <a:rPr lang="ru-RU" sz="3200" b="1" dirty="0">
                <a:solidFill>
                  <a:srgbClr val="C00000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1628800"/>
            <a:ext cx="6196405" cy="4094269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+mj-lt"/>
              </a:rPr>
              <a:t>Направленность программы- </a:t>
            </a:r>
            <a:r>
              <a:rPr lang="ru-RU" dirty="0" smtClean="0">
                <a:solidFill>
                  <a:srgbClr val="002060"/>
                </a:solidFill>
                <a:latin typeface="+mj-lt"/>
              </a:rPr>
              <a:t>художественная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+mj-lt"/>
              </a:rPr>
              <a:t>Целевая группа </a:t>
            </a:r>
            <a:r>
              <a:rPr lang="ru-RU" dirty="0" smtClean="0">
                <a:solidFill>
                  <a:srgbClr val="002060"/>
                </a:solidFill>
                <a:latin typeface="+mj-lt"/>
              </a:rPr>
              <a:t>– несовершеннолетние в возрасте </a:t>
            </a:r>
            <a:r>
              <a:rPr lang="ru-RU" dirty="0" smtClean="0">
                <a:solidFill>
                  <a:srgbClr val="002060"/>
                </a:solidFill>
                <a:latin typeface="+mj-lt"/>
                <a:ea typeface="Calibri"/>
              </a:rPr>
              <a:t>от </a:t>
            </a:r>
            <a:r>
              <a:rPr lang="ru-RU" dirty="0">
                <a:solidFill>
                  <a:srgbClr val="002060"/>
                </a:solidFill>
                <a:latin typeface="+mj-lt"/>
                <a:ea typeface="Calibri"/>
              </a:rPr>
              <a:t>3 до 17 </a:t>
            </a:r>
            <a:r>
              <a:rPr lang="ru-RU" dirty="0" smtClean="0">
                <a:solidFill>
                  <a:srgbClr val="002060"/>
                </a:solidFill>
                <a:latin typeface="+mj-lt"/>
                <a:ea typeface="Calibri"/>
              </a:rPr>
              <a:t>лет </a:t>
            </a:r>
            <a:endParaRPr lang="ru-RU" dirty="0" smtClean="0">
              <a:solidFill>
                <a:srgbClr val="002060"/>
              </a:solidFill>
              <a:latin typeface="+mj-lt"/>
              <a:ea typeface="Calibri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+mj-lt"/>
              </a:rPr>
              <a:t>   Группа дошкольников – 4-5 </a:t>
            </a:r>
            <a:r>
              <a:rPr lang="ru-RU" dirty="0" smtClean="0">
                <a:solidFill>
                  <a:srgbClr val="002060"/>
                </a:solidFill>
                <a:latin typeface="+mj-lt"/>
              </a:rPr>
              <a:t>человек</a:t>
            </a:r>
            <a:endParaRPr lang="ru-RU" dirty="0" smtClean="0">
              <a:solidFill>
                <a:srgbClr val="002060"/>
              </a:solidFill>
              <a:latin typeface="+mj-lt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+mj-lt"/>
              </a:rPr>
              <a:t>    </a:t>
            </a:r>
            <a:r>
              <a:rPr lang="ru-RU" dirty="0" smtClean="0">
                <a:solidFill>
                  <a:srgbClr val="002060"/>
                </a:solidFill>
                <a:latin typeface="+mj-lt"/>
                <a:ea typeface="Calibri"/>
              </a:rPr>
              <a:t>Группа </a:t>
            </a:r>
            <a:r>
              <a:rPr lang="ru-RU" dirty="0">
                <a:solidFill>
                  <a:srgbClr val="002060"/>
                </a:solidFill>
                <a:latin typeface="+mj-lt"/>
                <a:ea typeface="Calibri"/>
              </a:rPr>
              <a:t>ш</a:t>
            </a:r>
            <a:r>
              <a:rPr lang="ru-RU" dirty="0" smtClean="0">
                <a:solidFill>
                  <a:srgbClr val="002060"/>
                </a:solidFill>
                <a:latin typeface="+mj-lt"/>
                <a:ea typeface="Calibri"/>
              </a:rPr>
              <a:t>кольников – 5-7 </a:t>
            </a:r>
            <a:r>
              <a:rPr lang="ru-RU" dirty="0" smtClean="0">
                <a:solidFill>
                  <a:srgbClr val="002060"/>
                </a:solidFill>
                <a:latin typeface="+mj-lt"/>
                <a:ea typeface="Calibri"/>
              </a:rPr>
              <a:t>человек</a:t>
            </a:r>
            <a:endParaRPr lang="ru-RU" dirty="0" smtClean="0">
              <a:solidFill>
                <a:srgbClr val="002060"/>
              </a:solidFill>
              <a:latin typeface="+mj-lt"/>
              <a:ea typeface="Calibri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+mj-lt"/>
                <a:ea typeface="Calibri"/>
              </a:rPr>
              <a:t>Форма обучения</a:t>
            </a:r>
            <a:r>
              <a:rPr lang="ru-RU" dirty="0" smtClean="0">
                <a:solidFill>
                  <a:srgbClr val="002060"/>
                </a:solidFill>
                <a:latin typeface="+mj-lt"/>
                <a:ea typeface="Calibri"/>
              </a:rPr>
              <a:t>-очная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+mj-lt"/>
                <a:ea typeface="Calibri"/>
              </a:rPr>
              <a:t>Срок реализации программы </a:t>
            </a:r>
            <a:r>
              <a:rPr lang="ru-RU" dirty="0" smtClean="0">
                <a:solidFill>
                  <a:srgbClr val="002060"/>
                </a:solidFill>
                <a:latin typeface="+mj-lt"/>
                <a:ea typeface="Calibri"/>
              </a:rPr>
              <a:t>– 6 месяцев</a:t>
            </a:r>
          </a:p>
        </p:txBody>
      </p:sp>
    </p:spTree>
    <p:extLst>
      <p:ext uri="{BB962C8B-B14F-4D97-AF65-F5344CB8AC3E}">
        <p14:creationId xmlns:p14="http://schemas.microsoft.com/office/powerpoint/2010/main" xmlns="" val="3612141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92697"/>
            <a:ext cx="6965245" cy="792087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Нормативно-правовой </a:t>
            </a:r>
            <a:r>
              <a:rPr lang="ru-RU" sz="2400" b="1" dirty="0" smtClean="0">
                <a:solidFill>
                  <a:srgbClr val="C00000"/>
                </a:solidFill>
              </a:rPr>
              <a:t>базой для разработки программы </a:t>
            </a:r>
            <a:r>
              <a:rPr lang="ru-RU" sz="2400" b="1" dirty="0" smtClean="0">
                <a:solidFill>
                  <a:srgbClr val="C00000"/>
                </a:solidFill>
              </a:rPr>
              <a:t>являются</a:t>
            </a:r>
            <a:r>
              <a:rPr lang="ru-RU" sz="2400" b="1" dirty="0" smtClean="0">
                <a:solidFill>
                  <a:srgbClr val="C00000"/>
                </a:solidFill>
              </a:rPr>
              <a:t>: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1484784"/>
            <a:ext cx="6196405" cy="4320480"/>
          </a:xfrm>
        </p:spPr>
        <p:txBody>
          <a:bodyPr>
            <a:no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Calibri"/>
              </a:rPr>
              <a:t>1.Закон </a:t>
            </a:r>
            <a:r>
              <a:rPr lang="ru-RU" sz="1200" b="1" dirty="0">
                <a:solidFill>
                  <a:srgbClr val="002060"/>
                </a:solidFill>
                <a:latin typeface="Times New Roman"/>
                <a:ea typeface="Calibri"/>
              </a:rPr>
              <a:t>РФ от 29.12.2012 N 273-ФЗ «Об образовании в Российской   Федерации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Calibri"/>
              </a:rPr>
              <a:t>».</a:t>
            </a:r>
            <a:endParaRPr lang="ru-RU" sz="1200" b="1" dirty="0">
              <a:solidFill>
                <a:srgbClr val="002060"/>
              </a:solidFill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1200" b="1" dirty="0">
                <a:solidFill>
                  <a:srgbClr val="002060"/>
                </a:solidFill>
                <a:latin typeface="Times New Roman"/>
                <a:ea typeface="Calibri"/>
              </a:rPr>
              <a:t>2. 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Calibri"/>
              </a:rPr>
              <a:t>Конвенция </a:t>
            </a:r>
            <a:r>
              <a:rPr lang="ru-RU" sz="1200" b="1" dirty="0">
                <a:solidFill>
                  <a:srgbClr val="002060"/>
                </a:solidFill>
                <a:latin typeface="Times New Roman"/>
                <a:ea typeface="Calibri"/>
              </a:rPr>
              <a:t>ООН о правах 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Calibri"/>
              </a:rPr>
              <a:t>ребенка.</a:t>
            </a:r>
            <a:endParaRPr lang="ru-RU" sz="1200" b="1" dirty="0">
              <a:solidFill>
                <a:srgbClr val="002060"/>
              </a:solidFill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Calibri"/>
              </a:rPr>
              <a:t>3.Концепция </a:t>
            </a:r>
            <a:r>
              <a:rPr lang="ru-RU" sz="1200" b="1" dirty="0">
                <a:solidFill>
                  <a:srgbClr val="002060"/>
                </a:solidFill>
                <a:latin typeface="Times New Roman"/>
                <a:ea typeface="Calibri"/>
              </a:rPr>
              <a:t>развития дополнительного образования детей (утвержденной распоряжением Правительства Российской Федерации от 04 сентября 2014 года № 1726-рг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Calibri"/>
              </a:rPr>
              <a:t>).</a:t>
            </a:r>
            <a:endParaRPr lang="ru-RU" sz="1200" b="1" dirty="0">
              <a:solidFill>
                <a:srgbClr val="002060"/>
              </a:solidFill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5. 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Приказ  </a:t>
            </a:r>
            <a:r>
              <a:rPr lang="ru-RU" sz="1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Министерства образования и науки Российской 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Федерации</a:t>
            </a:r>
            <a:r>
              <a:rPr lang="ru-RU" sz="900" b="1" dirty="0" smtClean="0">
                <a:solidFill>
                  <a:srgbClr val="002060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(Минобрнауки </a:t>
            </a:r>
            <a:r>
              <a:rPr lang="ru-RU" sz="1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России) от 29 августа 2013 г. № 1008 г. Москва «Об 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 </a:t>
            </a:r>
            <a:r>
              <a:rPr lang="ru-RU" sz="1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утверждении Порядка организации и осуществления 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образовательной </a:t>
            </a:r>
            <a:r>
              <a:rPr lang="ru-RU" sz="1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деятельности по дополнительным общеобразовательным программам».</a:t>
            </a:r>
            <a:endParaRPr lang="ru-RU" sz="900" b="1" dirty="0">
              <a:solidFill>
                <a:srgbClr val="002060"/>
              </a:solidFill>
              <a:latin typeface="Calibri"/>
              <a:ea typeface="Times New Roman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6. 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Письмо  </a:t>
            </a:r>
            <a:r>
              <a:rPr lang="ru-RU" sz="1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Минобразования России № 06-1844 от 11.12.2006г ««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Примерные</a:t>
            </a:r>
            <a:r>
              <a:rPr lang="ru-RU" sz="900" b="1" dirty="0" smtClean="0">
                <a:solidFill>
                  <a:srgbClr val="002060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требования </a:t>
            </a:r>
            <a:r>
              <a:rPr lang="ru-RU" sz="1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к программам дополнительного образования детей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».</a:t>
            </a:r>
            <a:endParaRPr lang="ru-RU" sz="900" b="1" dirty="0">
              <a:solidFill>
                <a:srgbClr val="002060"/>
              </a:solidFill>
              <a:latin typeface="Calibri"/>
              <a:ea typeface="Times New Roman"/>
              <a:cs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1200" b="1" dirty="0">
                <a:solidFill>
                  <a:srgbClr val="002060"/>
                </a:solidFill>
                <a:latin typeface="Times New Roman"/>
                <a:ea typeface="Calibri"/>
              </a:rPr>
              <a:t>7. 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Calibri"/>
              </a:rPr>
              <a:t>Закон </a:t>
            </a:r>
            <a:r>
              <a:rPr lang="ru-RU" sz="1200" b="1" dirty="0">
                <a:solidFill>
                  <a:srgbClr val="002060"/>
                </a:solidFill>
                <a:latin typeface="Times New Roman"/>
                <a:ea typeface="Calibri"/>
              </a:rPr>
              <a:t>Ленинградской области от 24 февраля 2014 года № 6-оз «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Calibri"/>
              </a:rPr>
              <a:t>Об </a:t>
            </a:r>
            <a:r>
              <a:rPr lang="ru-RU" sz="1200" b="1" dirty="0">
                <a:solidFill>
                  <a:srgbClr val="002060"/>
                </a:solidFill>
                <a:latin typeface="Times New Roman"/>
                <a:ea typeface="Calibri"/>
              </a:rPr>
              <a:t>образовании в Ленинградской области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Calibri"/>
              </a:rPr>
              <a:t>». </a:t>
            </a:r>
            <a:endParaRPr lang="ru-RU" sz="1200" b="1" dirty="0">
              <a:solidFill>
                <a:srgbClr val="002060"/>
              </a:solidFill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Calibri"/>
              </a:rPr>
              <a:t>8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Calibri"/>
              </a:rPr>
              <a:t>. Письмо </a:t>
            </a:r>
            <a:r>
              <a:rPr lang="ru-RU" sz="1200" b="1" dirty="0">
                <a:solidFill>
                  <a:srgbClr val="002060"/>
                </a:solidFill>
                <a:latin typeface="Times New Roman"/>
                <a:ea typeface="Calibri"/>
              </a:rPr>
              <a:t>Комитета 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Calibri"/>
              </a:rPr>
              <a:t>общего и </a:t>
            </a:r>
            <a:r>
              <a:rPr lang="ru-RU" sz="1200" b="1" dirty="0">
                <a:solidFill>
                  <a:srgbClr val="002060"/>
                </a:solidFill>
                <a:latin typeface="Times New Roman"/>
                <a:ea typeface="Calibri"/>
              </a:rPr>
              <a:t>профессионального 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Calibri"/>
              </a:rPr>
              <a:t>образования </a:t>
            </a:r>
            <a:r>
              <a:rPr lang="ru-RU" sz="1200" b="1" dirty="0">
                <a:solidFill>
                  <a:srgbClr val="002060"/>
                </a:solidFill>
                <a:latin typeface="Times New Roman"/>
                <a:ea typeface="Calibri"/>
              </a:rPr>
              <a:t>Ленинградской области № 19-1932/14-0-0 от 09 апреля 2014 года «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Calibri"/>
              </a:rPr>
              <a:t>О </a:t>
            </a:r>
            <a:r>
              <a:rPr lang="ru-RU" sz="1200" b="1" dirty="0">
                <a:solidFill>
                  <a:srgbClr val="002060"/>
                </a:solidFill>
                <a:latin typeface="Times New Roman"/>
                <a:ea typeface="Calibri"/>
              </a:rPr>
              <a:t>соблюдении законодательства Российской Федерации в сфере образования 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Calibri"/>
              </a:rPr>
              <a:t> </a:t>
            </a:r>
            <a:r>
              <a:rPr lang="ru-RU" sz="1200" b="1" dirty="0">
                <a:solidFill>
                  <a:srgbClr val="002060"/>
                </a:solidFill>
                <a:latin typeface="Times New Roman"/>
                <a:ea typeface="Calibri"/>
              </a:rPr>
              <a:t>при реализации дополнительных общеобразовательных программ».</a:t>
            </a:r>
            <a:endParaRPr lang="ru-RU" sz="1200" b="1" dirty="0">
              <a:solidFill>
                <a:srgbClr val="002060"/>
              </a:solidFill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Calibri"/>
              </a:rPr>
              <a:t>9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Calibri"/>
              </a:rPr>
              <a:t>. Санитарно-эпидемиологические 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Calibri"/>
              </a:rPr>
              <a:t>требования </a:t>
            </a:r>
            <a:r>
              <a:rPr lang="ru-RU" sz="1200" b="1" dirty="0">
                <a:solidFill>
                  <a:srgbClr val="002060"/>
                </a:solidFill>
                <a:latin typeface="Times New Roman"/>
                <a:ea typeface="Calibri"/>
              </a:rPr>
              <a:t>к устройству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Calibri"/>
              </a:rPr>
              <a:t>, </a:t>
            </a:r>
            <a:r>
              <a:rPr lang="ru-RU" sz="1200" b="1" dirty="0">
                <a:solidFill>
                  <a:srgbClr val="002060"/>
                </a:solidFill>
                <a:latin typeface="Times New Roman"/>
                <a:ea typeface="Calibri"/>
              </a:rPr>
              <a:t>содержании и организации режима работы организаций для детей-сирот 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Calibri"/>
              </a:rPr>
              <a:t>и </a:t>
            </a:r>
            <a:r>
              <a:rPr lang="ru-RU" sz="1200" b="1" dirty="0">
                <a:solidFill>
                  <a:srgbClr val="002060"/>
                </a:solidFill>
                <a:latin typeface="Times New Roman"/>
                <a:ea typeface="Calibri"/>
              </a:rPr>
              <a:t>детей, оставшихся без попечения родителей (СанПиН 2.4.3259-15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Calibri"/>
              </a:rPr>
              <a:t>).</a:t>
            </a:r>
            <a:endParaRPr lang="ru-RU" sz="12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Calibri"/>
              </a:rPr>
              <a:t>10.Устав </a:t>
            </a:r>
            <a:r>
              <a:rPr lang="ru-RU" sz="1200" b="1" dirty="0">
                <a:solidFill>
                  <a:srgbClr val="002060"/>
                </a:solidFill>
                <a:latin typeface="Times New Roman"/>
                <a:ea typeface="Calibri"/>
              </a:rPr>
              <a:t>и </a:t>
            </a:r>
            <a:r>
              <a:rPr lang="ru-RU" sz="1200" b="1" dirty="0" smtClean="0">
                <a:solidFill>
                  <a:srgbClr val="002060"/>
                </a:solidFill>
                <a:latin typeface="Times New Roman"/>
                <a:ea typeface="Calibri"/>
              </a:rPr>
              <a:t>нормативные документы </a:t>
            </a:r>
            <a:r>
              <a:rPr lang="ru-RU" sz="1200" b="1" dirty="0">
                <a:solidFill>
                  <a:srgbClr val="002060"/>
                </a:solidFill>
                <a:latin typeface="Times New Roman"/>
                <a:ea typeface="Calibri"/>
              </a:rPr>
              <a:t>ЛОГАУ «Кировский КЦСОН».</a:t>
            </a:r>
            <a:endParaRPr lang="ru-RU" sz="1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8952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76672"/>
            <a:ext cx="6965245" cy="1202485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Цель программы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1772816"/>
            <a:ext cx="6196405" cy="360381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smtClean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	</a:t>
            </a:r>
            <a:r>
              <a:rPr lang="ru-RU" sz="2800" dirty="0" smtClean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Создание </a:t>
            </a:r>
            <a:r>
              <a:rPr lang="ru-RU" sz="2800" dirty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необходимых </a:t>
            </a:r>
            <a:r>
              <a:rPr lang="ru-RU" sz="2800" b="1" dirty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условий для овладения  теоретическими знаниями, практическими умениями и навыками работы с различными материалами, направленными на развитие </a:t>
            </a:r>
            <a:r>
              <a:rPr lang="ru-RU" sz="2800" dirty="0" smtClean="0">
                <a:solidFill>
                  <a:srgbClr val="002060"/>
                </a:solidFill>
                <a:latin typeface="+mj-lt"/>
                <a:ea typeface="Times New Roman"/>
                <a:cs typeface="Times New Roman"/>
              </a:rPr>
              <a:t>творческих способностей несовершеннолетних,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находящихся в  ЛОГАУ «Кировский КЦСОН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2000" dirty="0">
              <a:solidFill>
                <a:srgbClr val="002060"/>
              </a:solidFill>
              <a:latin typeface="+mj-lt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866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Задачи программы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916832"/>
            <a:ext cx="6196405" cy="3603812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9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Образовательные:</a:t>
            </a:r>
            <a:endParaRPr lang="ru-RU" sz="23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воспитанников познавательного  интереса к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декоративно-прикладному  творчеству.</a:t>
            </a:r>
            <a:endParaRPr lang="ru-RU" sz="18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несовершеннолетних умений и навыков работы с бумагой, тканью, бисером, природным материалом, нитками и пластилином.</a:t>
            </a:r>
            <a:endParaRPr lang="ru-RU" sz="18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воспитанников навыков  работы со схемами, иллюстрациями, инструментами и приспособлениями.</a:t>
            </a:r>
            <a:endParaRPr lang="ru-RU" sz="18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у воспитанников художественного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вкуса, творческого воображения и стремления к выполнению качественного изделия.</a:t>
            </a:r>
            <a:endParaRPr lang="ru-RU" sz="18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6364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Задачи программы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700808"/>
            <a:ext cx="6196405" cy="3603812"/>
          </a:xfrm>
        </p:spPr>
        <p:txBody>
          <a:bodyPr>
            <a:no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Личностные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8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творческой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активности  каждого воспитанника.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духовно-нравственных качеств по отношению к окружающим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(доброжелательность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взаимопонимание,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уважение,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взаимовыручка).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Воспитание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несовершеннолетних усидчивости, аккуратности,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самостоятельности, ответственности.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 навыков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выполнению работ самостоятельно и в команде.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позитивных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эмоций и умения доводить начатое дело до конца.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7291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Задачи программы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700808"/>
            <a:ext cx="6196405" cy="360381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Мотивационные:</a:t>
            </a:r>
            <a:endParaRPr lang="ru-RU" sz="18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комфортной обстановки  в кабинете  социально-трудовой реабилитации.</a:t>
            </a:r>
            <a:endParaRPr lang="ru-RU" sz="18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атмосферы доброжелательности и сотрудничества на занятиях.</a:t>
            </a:r>
            <a:endParaRPr lang="ru-RU" sz="18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Достижение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эмоционального благополучия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несовершеннолетних через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увлечение декоративно-прикладным творчеством  и создание ситуации успеха для каждого  воспитанника.</a:t>
            </a:r>
            <a:endParaRPr lang="ru-RU" sz="18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7049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908720"/>
            <a:ext cx="6965245" cy="1202485"/>
          </a:xfrm>
        </p:spPr>
        <p:txBody>
          <a:bodyPr>
            <a:normAutofit fontScale="90000"/>
          </a:bodyPr>
          <a:lstStyle/>
          <a:p>
            <a:pPr algn="just">
              <a:spcAft>
                <a:spcPts val="0"/>
              </a:spcAft>
            </a:pPr>
            <a:r>
              <a:rPr lang="ru-RU" sz="31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Программа «Умелые ручки» строится на следующих концептуальных принципах</a:t>
            </a:r>
            <a:r>
              <a:rPr lang="ru-RU" dirty="0">
                <a:latin typeface="Times New Roman"/>
                <a:ea typeface="Calibri"/>
                <a:cs typeface="Times New Roman"/>
              </a:rPr>
              <a:t>:</a:t>
            </a:r>
            <a:r>
              <a:rPr lang="ru-RU" sz="3600" dirty="0">
                <a:latin typeface="Calibri"/>
                <a:ea typeface="Times New Roman"/>
                <a:cs typeface="Times New Roman"/>
              </a:rPr>
              <a:t/>
            </a:r>
            <a:br>
              <a:rPr lang="ru-RU" sz="3600" dirty="0">
                <a:latin typeface="Calibri"/>
                <a:ea typeface="Times New Roman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39752" y="2060848"/>
            <a:ext cx="4693136" cy="3603812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+mj-lt"/>
              </a:rPr>
              <a:t>Принцип успеха</a:t>
            </a:r>
          </a:p>
          <a:p>
            <a:r>
              <a:rPr lang="ru-RU" dirty="0" smtClean="0">
                <a:solidFill>
                  <a:srgbClr val="002060"/>
                </a:solidFill>
                <a:latin typeface="+mj-lt"/>
              </a:rPr>
              <a:t>Принцип динамики</a:t>
            </a:r>
          </a:p>
          <a:p>
            <a:r>
              <a:rPr lang="ru-RU" dirty="0" smtClean="0">
                <a:solidFill>
                  <a:srgbClr val="002060"/>
                </a:solidFill>
                <a:latin typeface="+mj-lt"/>
              </a:rPr>
              <a:t>Принцип демократии</a:t>
            </a:r>
          </a:p>
          <a:p>
            <a:r>
              <a:rPr lang="ru-RU" dirty="0" smtClean="0">
                <a:solidFill>
                  <a:srgbClr val="002060"/>
                </a:solidFill>
                <a:latin typeface="+mj-lt"/>
              </a:rPr>
              <a:t>Принцип доступности</a:t>
            </a:r>
          </a:p>
          <a:p>
            <a:r>
              <a:rPr lang="ru-RU" dirty="0" smtClean="0">
                <a:solidFill>
                  <a:srgbClr val="002060"/>
                </a:solidFill>
                <a:latin typeface="+mj-lt"/>
              </a:rPr>
              <a:t>Принцип наглядности</a:t>
            </a:r>
          </a:p>
          <a:p>
            <a:r>
              <a:rPr lang="ru-RU" dirty="0" smtClean="0">
                <a:solidFill>
                  <a:srgbClr val="002060"/>
                </a:solidFill>
                <a:latin typeface="+mj-lt"/>
              </a:rPr>
              <a:t>Принцип систематичности и последовательности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19686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836712"/>
            <a:ext cx="6965245" cy="1202485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Форма и виды занятий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9712" y="1916832"/>
            <a:ext cx="5256584" cy="3603812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Формы проведения занятий:</a:t>
            </a:r>
            <a:endParaRPr lang="ru-RU" sz="1800" dirty="0">
              <a:solidFill>
                <a:srgbClr val="002060"/>
              </a:solidFill>
              <a:latin typeface="Calibri"/>
              <a:ea typeface="Times New Roman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- индивидуальная творческая работа;</a:t>
            </a:r>
            <a:endParaRPr lang="ru-RU" sz="1800" dirty="0">
              <a:solidFill>
                <a:srgbClr val="002060"/>
              </a:solidFill>
              <a:latin typeface="Calibri"/>
              <a:ea typeface="Times New Roman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- групповая  творческая </a:t>
            </a:r>
            <a:r>
              <a:rPr lang="ru-RU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работа. </a:t>
            </a:r>
            <a:endParaRPr lang="ru-RU" sz="1800" dirty="0">
              <a:solidFill>
                <a:srgbClr val="002060"/>
              </a:solidFill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Виды проведения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занятий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:</a:t>
            </a:r>
            <a:endParaRPr lang="ru-RU" sz="1800" dirty="0">
              <a:solidFill>
                <a:srgbClr val="002060"/>
              </a:solidFill>
              <a:latin typeface="Calibri"/>
              <a:ea typeface="Times New Roman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- беседа; </a:t>
            </a:r>
            <a:endParaRPr lang="ru-RU" sz="1800" dirty="0">
              <a:solidFill>
                <a:srgbClr val="002060"/>
              </a:solidFill>
              <a:latin typeface="Calibri"/>
              <a:ea typeface="Times New Roman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- выставка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;</a:t>
            </a:r>
            <a:endParaRPr lang="ru-RU" sz="1800" dirty="0">
              <a:solidFill>
                <a:srgbClr val="002060"/>
              </a:solidFill>
              <a:latin typeface="Calibri"/>
              <a:ea typeface="Times New Roman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- практическое 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занятие.</a:t>
            </a:r>
            <a:endParaRPr lang="ru-RU" sz="1800" dirty="0">
              <a:solidFill>
                <a:srgbClr val="002060"/>
              </a:solidFill>
              <a:latin typeface="Calibri"/>
              <a:ea typeface="Times New Roman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802425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</TotalTime>
  <Words>577</Words>
  <Application>Microsoft Office PowerPoint</Application>
  <PresentationFormat>Экран (4:3)</PresentationFormat>
  <Paragraphs>82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Кнопка</vt:lpstr>
      <vt:lpstr>Ленинградское областное  государственное автономное  учреждение  «Кировский комплексный центр социального обслуживания населения»</vt:lpstr>
      <vt:lpstr>Дополнительная общеразвивающая программа «Умелые ручки» </vt:lpstr>
      <vt:lpstr>Нормативно-правовой базой для разработки программы являются:</vt:lpstr>
      <vt:lpstr>Цель программы</vt:lpstr>
      <vt:lpstr>Задачи программы</vt:lpstr>
      <vt:lpstr>Задачи программы</vt:lpstr>
      <vt:lpstr>Задачи программы</vt:lpstr>
      <vt:lpstr>Программа «Умелые ручки» строится на следующих концептуальных принципах: </vt:lpstr>
      <vt:lpstr>Форма и виды занятий</vt:lpstr>
      <vt:lpstr>Содержание программы: </vt:lpstr>
      <vt:lpstr>Планируемые результаты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Надена</dc:creator>
  <cp:lastModifiedBy>User</cp:lastModifiedBy>
  <cp:revision>18</cp:revision>
  <dcterms:created xsi:type="dcterms:W3CDTF">2019-10-20T18:31:37Z</dcterms:created>
  <dcterms:modified xsi:type="dcterms:W3CDTF">2019-10-21T12:34:01Z</dcterms:modified>
</cp:coreProperties>
</file>